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8" r:id="rId3"/>
    <p:sldId id="260" r:id="rId4"/>
    <p:sldId id="262" r:id="rId5"/>
    <p:sldId id="257"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12/22/2017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12/22/2017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12/22/2017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6"/>
            <a:ext cx="9144000" cy="3433157"/>
          </a:xfrm>
        </p:spPr>
        <p:txBody>
          <a:bodyPr/>
          <a:lstStyle/>
          <a:p>
            <a:r>
              <a:rPr lang="en-US" dirty="0">
                <a:solidFill>
                  <a:schemeClr val="bg1"/>
                </a:solidFill>
                <a:latin typeface="Roboto" pitchFamily="2" charset="0"/>
                <a:ea typeface="Roboto" pitchFamily="2" charset="0"/>
              </a:rPr>
              <a:t>Setting Up our Environment Locally</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32" name="Title 1">
            <a:extLst>
              <a:ext uri="{FF2B5EF4-FFF2-40B4-BE49-F238E27FC236}">
                <a16:creationId xmlns:a16="http://schemas.microsoft.com/office/drawing/2014/main" id="{55DFE253-0E18-47E4-BD8A-8C7EB36F30DE}"/>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33" name="Content Placeholder 2">
            <a:extLst>
              <a:ext uri="{FF2B5EF4-FFF2-40B4-BE49-F238E27FC236}">
                <a16:creationId xmlns:a16="http://schemas.microsoft.com/office/drawing/2014/main" id="{1264D0BD-3F4F-4903-8548-92E5AC2EF8A7}"/>
              </a:ext>
            </a:extLst>
          </p:cNvPr>
          <p:cNvSpPr>
            <a:spLocks noGrp="1"/>
          </p:cNvSpPr>
          <p:nvPr>
            <p:ph idx="1"/>
          </p:nvPr>
        </p:nvSpPr>
        <p:spPr>
          <a:xfrm>
            <a:off x="838200" y="1565189"/>
            <a:ext cx="10515600" cy="5016843"/>
          </a:xfrm>
        </p:spPr>
        <p:txBody>
          <a:bodyPr>
            <a:normAutofit/>
          </a:bodyPr>
          <a:lstStyle/>
          <a:p>
            <a:pPr fontAlgn="base">
              <a:lnSpc>
                <a:spcPct val="80000"/>
              </a:lnSpc>
            </a:pPr>
            <a:r>
              <a:rPr lang="en-US" sz="2600" u="sng" dirty="0">
                <a:solidFill>
                  <a:schemeClr val="bg1"/>
                </a:solidFill>
                <a:latin typeface="Roboto" pitchFamily="2" charset="0"/>
                <a:ea typeface="Roboto" pitchFamily="2" charset="0"/>
              </a:rPr>
              <a:t>Oracle VirtualBox</a:t>
            </a:r>
            <a:r>
              <a:rPr lang="en-US" sz="2600" dirty="0">
                <a:solidFill>
                  <a:schemeClr val="bg1"/>
                </a:solidFill>
                <a:latin typeface="Roboto" pitchFamily="2" charset="0"/>
                <a:ea typeface="Roboto" pitchFamily="2" charset="0"/>
              </a:rPr>
              <a:t> (for running virtual machines)</a:t>
            </a:r>
          </a:p>
          <a:p>
            <a:pPr fontAlgn="base">
              <a:lnSpc>
                <a:spcPct val="80000"/>
              </a:lnSpc>
            </a:pPr>
            <a:r>
              <a:rPr lang="en-US" sz="2600" u="sng" dirty="0">
                <a:solidFill>
                  <a:schemeClr val="bg1"/>
                </a:solidFill>
                <a:latin typeface="Roboto" pitchFamily="2" charset="0"/>
                <a:ea typeface="Roboto" pitchFamily="2" charset="0"/>
              </a:rPr>
              <a:t>Ubuntu</a:t>
            </a:r>
            <a:r>
              <a:rPr lang="en-US" sz="2600" dirty="0">
                <a:solidFill>
                  <a:schemeClr val="bg1"/>
                </a:solidFill>
                <a:latin typeface="Roboto" pitchFamily="2" charset="0"/>
                <a:ea typeface="Roboto" pitchFamily="2" charset="0"/>
              </a:rPr>
              <a:t> (Linux Operating System for virtual machine)</a:t>
            </a:r>
          </a:p>
          <a:p>
            <a:pPr fontAlgn="base">
              <a:lnSpc>
                <a:spcPct val="80000"/>
              </a:lnSpc>
            </a:pPr>
            <a:r>
              <a:rPr lang="en-US" sz="2600" u="sng" dirty="0">
                <a:solidFill>
                  <a:schemeClr val="bg1"/>
                </a:solidFill>
                <a:latin typeface="Roboto" pitchFamily="2" charset="0"/>
                <a:ea typeface="Roboto" pitchFamily="2" charset="0"/>
              </a:rPr>
              <a:t>Python 3</a:t>
            </a:r>
            <a:r>
              <a:rPr lang="en-US" sz="2600" dirty="0">
                <a:solidFill>
                  <a:schemeClr val="bg1"/>
                </a:solidFill>
                <a:latin typeface="Roboto" pitchFamily="2" charset="0"/>
                <a:ea typeface="Roboto" pitchFamily="2" charset="0"/>
              </a:rPr>
              <a:t> (Python 3.5, specifically. Not 2.7 or 3.6)</a:t>
            </a:r>
          </a:p>
          <a:p>
            <a:pPr fontAlgn="base">
              <a:lnSpc>
                <a:spcPct val="80000"/>
              </a:lnSpc>
            </a:pPr>
            <a:r>
              <a:rPr lang="en-US" sz="2600" u="sng" dirty="0">
                <a:solidFill>
                  <a:schemeClr val="bg1"/>
                </a:solidFill>
                <a:latin typeface="Roboto" pitchFamily="2" charset="0"/>
                <a:ea typeface="Roboto" pitchFamily="2" charset="0"/>
              </a:rPr>
              <a:t>Pip3</a:t>
            </a:r>
            <a:r>
              <a:rPr lang="en-US" sz="2600" dirty="0">
                <a:solidFill>
                  <a:schemeClr val="bg1"/>
                </a:solidFill>
                <a:latin typeface="Roboto" pitchFamily="2" charset="0"/>
                <a:ea typeface="Roboto" pitchFamily="2" charset="0"/>
              </a:rPr>
              <a:t> (for installing Python 3 packages)</a:t>
            </a:r>
          </a:p>
          <a:p>
            <a:pPr fontAlgn="base">
              <a:lnSpc>
                <a:spcPct val="80000"/>
              </a:lnSpc>
            </a:pPr>
            <a:r>
              <a:rPr lang="en-US" sz="2600" u="sng" dirty="0" err="1">
                <a:solidFill>
                  <a:schemeClr val="bg1"/>
                </a:solidFill>
                <a:latin typeface="Roboto" pitchFamily="2" charset="0"/>
                <a:ea typeface="Roboto" pitchFamily="2" charset="0"/>
              </a:rPr>
              <a:t>Jupyter</a:t>
            </a:r>
            <a:r>
              <a:rPr lang="en-US" sz="2600" u="sng" dirty="0">
                <a:solidFill>
                  <a:schemeClr val="bg1"/>
                </a:solidFill>
                <a:latin typeface="Roboto" pitchFamily="2" charset="0"/>
                <a:ea typeface="Roboto" pitchFamily="2" charset="0"/>
              </a:rPr>
              <a:t> Notebooks</a:t>
            </a:r>
            <a:r>
              <a:rPr lang="en-US" sz="2600" dirty="0">
                <a:solidFill>
                  <a:schemeClr val="bg1"/>
                </a:solidFill>
                <a:latin typeface="Roboto" pitchFamily="2" charset="0"/>
                <a:ea typeface="Roboto" pitchFamily="2" charset="0"/>
              </a:rPr>
              <a:t> (for ease of coding and testing)</a:t>
            </a:r>
          </a:p>
          <a:p>
            <a:pPr fontAlgn="base">
              <a:lnSpc>
                <a:spcPct val="80000"/>
              </a:lnSpc>
            </a:pPr>
            <a:r>
              <a:rPr lang="en-US" sz="2600" u="sng" dirty="0">
                <a:solidFill>
                  <a:schemeClr val="bg1"/>
                </a:solidFill>
                <a:latin typeface="Roboto" pitchFamily="2" charset="0"/>
                <a:ea typeface="Roboto" pitchFamily="2" charset="0"/>
              </a:rPr>
              <a:t>Java 8</a:t>
            </a:r>
            <a:r>
              <a:rPr lang="en-US" sz="2600" dirty="0">
                <a:solidFill>
                  <a:schemeClr val="bg1"/>
                </a:solidFill>
                <a:latin typeface="Roboto" pitchFamily="2" charset="0"/>
                <a:ea typeface="Roboto" pitchFamily="2" charset="0"/>
              </a:rPr>
              <a:t> (Spark 2 does NOT support Java 9 yet)</a:t>
            </a:r>
          </a:p>
          <a:p>
            <a:pPr fontAlgn="base">
              <a:lnSpc>
                <a:spcPct val="80000"/>
              </a:lnSpc>
            </a:pPr>
            <a:r>
              <a:rPr lang="en-US" sz="2600" u="sng" dirty="0">
                <a:solidFill>
                  <a:schemeClr val="bg1"/>
                </a:solidFill>
                <a:latin typeface="Roboto" pitchFamily="2" charset="0"/>
                <a:ea typeface="Roboto" pitchFamily="2" charset="0"/>
              </a:rPr>
              <a:t>Scala 2.11</a:t>
            </a:r>
            <a:r>
              <a:rPr lang="en-US" sz="2600" dirty="0">
                <a:solidFill>
                  <a:schemeClr val="bg1"/>
                </a:solidFill>
                <a:latin typeface="Roboto" pitchFamily="2" charset="0"/>
                <a:ea typeface="Roboto" pitchFamily="2" charset="0"/>
              </a:rPr>
              <a:t> (version is important)</a:t>
            </a:r>
          </a:p>
          <a:p>
            <a:pPr fontAlgn="base">
              <a:lnSpc>
                <a:spcPct val="80000"/>
              </a:lnSpc>
            </a:pPr>
            <a:r>
              <a:rPr lang="en-US" sz="2600" u="sng" dirty="0">
                <a:solidFill>
                  <a:schemeClr val="bg1"/>
                </a:solidFill>
                <a:latin typeface="Roboto" pitchFamily="2" charset="0"/>
                <a:ea typeface="Roboto" pitchFamily="2" charset="0"/>
              </a:rPr>
              <a:t>Py4j</a:t>
            </a:r>
            <a:r>
              <a:rPr lang="en-US" sz="2600" dirty="0">
                <a:solidFill>
                  <a:schemeClr val="bg1"/>
                </a:solidFill>
                <a:latin typeface="Roboto" pitchFamily="2" charset="0"/>
                <a:ea typeface="Roboto" pitchFamily="2" charset="0"/>
              </a:rPr>
              <a:t> (Python package that allows Python to access Java objects)</a:t>
            </a:r>
          </a:p>
          <a:p>
            <a:pPr fontAlgn="base">
              <a:lnSpc>
                <a:spcPct val="80000"/>
              </a:lnSpc>
            </a:pPr>
            <a:r>
              <a:rPr lang="en-US" sz="2600" u="sng" dirty="0">
                <a:solidFill>
                  <a:schemeClr val="bg1"/>
                </a:solidFill>
                <a:latin typeface="Roboto" pitchFamily="2" charset="0"/>
                <a:ea typeface="Roboto" pitchFamily="2" charset="0"/>
              </a:rPr>
              <a:t>Spark 2.1.0 &amp; Hadoop 2.7</a:t>
            </a:r>
            <a:r>
              <a:rPr lang="en-US" sz="2600" dirty="0">
                <a:solidFill>
                  <a:schemeClr val="bg1"/>
                </a:solidFill>
                <a:latin typeface="Roboto" pitchFamily="2" charset="0"/>
                <a:ea typeface="Roboto" pitchFamily="2" charset="0"/>
              </a:rPr>
              <a:t> (These work together)</a:t>
            </a:r>
          </a:p>
          <a:p>
            <a:pPr fontAlgn="base">
              <a:lnSpc>
                <a:spcPct val="80000"/>
              </a:lnSpc>
            </a:pPr>
            <a:endParaRPr lang="en-US" sz="2600" dirty="0">
              <a:solidFill>
                <a:schemeClr val="bg1"/>
              </a:solidFill>
              <a:latin typeface="Roboto" pitchFamily="2" charset="0"/>
              <a:ea typeface="Roboto" pitchFamily="2" charset="0"/>
            </a:endParaRPr>
          </a:p>
          <a:p>
            <a:pPr marL="0" indent="0" fontAlgn="base">
              <a:lnSpc>
                <a:spcPct val="80000"/>
              </a:lnSpc>
              <a:buNone/>
            </a:pPr>
            <a:r>
              <a:rPr lang="en-US" sz="2600" dirty="0">
                <a:solidFill>
                  <a:schemeClr val="bg1"/>
                </a:solidFill>
                <a:latin typeface="Roboto" pitchFamily="2" charset="0"/>
                <a:ea typeface="Roboto" pitchFamily="2" charset="0"/>
              </a:rPr>
              <a:t>…followed by setting the environment variables and file permissions.</a:t>
            </a:r>
          </a:p>
          <a:p>
            <a:pPr fontAlgn="base">
              <a:lnSpc>
                <a:spcPct val="80000"/>
              </a:lnSpc>
            </a:pPr>
            <a:endParaRPr lang="en-US" sz="2600" dirty="0">
              <a:solidFill>
                <a:schemeClr val="bg1"/>
              </a:solidFill>
              <a:latin typeface="Roboto" pitchFamily="2" charset="0"/>
              <a:ea typeface="Roboto" pitchFamily="2" charset="0"/>
            </a:endParaRPr>
          </a:p>
          <a:p>
            <a:pPr fontAlgn="base">
              <a:lnSpc>
                <a:spcPct val="80000"/>
              </a:lnSpc>
            </a:pPr>
            <a:endParaRPr lang="en-US" sz="2600" dirty="0">
              <a:solidFill>
                <a:srgbClr val="55ADEE"/>
              </a:solidFill>
              <a:latin typeface="Roboto" pitchFamily="2" charset="0"/>
              <a:ea typeface="Roboto" pitchFamily="2" charset="0"/>
            </a:endParaRPr>
          </a:p>
          <a:p>
            <a:pPr fontAlgn="base"/>
            <a:endParaRPr lang="en-US" dirty="0">
              <a:solidFill>
                <a:srgbClr val="55ADEE"/>
              </a:solidFill>
              <a:latin typeface="Roboto" pitchFamily="2" charset="0"/>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F6B2A9C-6D57-4523-9FDD-EB8A635E67E2}"/>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20" name="Content Placeholder 2">
            <a:extLst>
              <a:ext uri="{FF2B5EF4-FFF2-40B4-BE49-F238E27FC236}">
                <a16:creationId xmlns:a16="http://schemas.microsoft.com/office/drawing/2014/main" id="{365E6135-363B-4E8E-A0D3-FB8E53855E2C}"/>
              </a:ext>
            </a:extLst>
          </p:cNvPr>
          <p:cNvSpPr>
            <a:spLocks noGrp="1"/>
          </p:cNvSpPr>
          <p:nvPr>
            <p:ph idx="1"/>
          </p:nvPr>
        </p:nvSpPr>
        <p:spPr>
          <a:xfrm>
            <a:off x="838200" y="1565189"/>
            <a:ext cx="10515600" cy="5016843"/>
          </a:xfrm>
        </p:spPr>
        <p:txBody>
          <a:bodyPr>
            <a:normAutofit/>
          </a:bodyPr>
          <a:lstStyle/>
          <a:p>
            <a:pPr fontAlgn="base">
              <a:lnSpc>
                <a:spcPct val="80000"/>
              </a:lnSpc>
            </a:pPr>
            <a:r>
              <a:rPr lang="en-US" sz="2600" dirty="0">
                <a:solidFill>
                  <a:schemeClr val="bg1"/>
                </a:solidFill>
                <a:latin typeface="Roboto" pitchFamily="2" charset="0"/>
                <a:ea typeface="Roboto" pitchFamily="2" charset="0"/>
              </a:rPr>
              <a:t>Install Scala </a:t>
            </a:r>
            <a:r>
              <a:rPr lang="en-US" sz="2600" dirty="0">
                <a:solidFill>
                  <a:srgbClr val="55ADEE"/>
                </a:solidFill>
                <a:latin typeface="Roboto" pitchFamily="2" charset="0"/>
                <a:ea typeface="Roboto" pitchFamily="2" charset="0"/>
              </a:rPr>
              <a:t>https://www.scala-lang.org/download/</a:t>
            </a:r>
          </a:p>
          <a:p>
            <a:pPr fontAlgn="base">
              <a:lnSpc>
                <a:spcPct val="80000"/>
              </a:lnSpc>
            </a:pPr>
            <a:r>
              <a:rPr lang="en-US" sz="2600" dirty="0">
                <a:solidFill>
                  <a:schemeClr val="bg1"/>
                </a:solidFill>
                <a:latin typeface="Roboto" pitchFamily="2" charset="0"/>
                <a:ea typeface="Roboto" pitchFamily="2" charset="0"/>
              </a:rPr>
              <a:t>Install Java 8 </a:t>
            </a:r>
            <a:r>
              <a:rPr lang="en-US" sz="2600" dirty="0">
                <a:solidFill>
                  <a:srgbClr val="55ADEE"/>
                </a:solidFill>
                <a:latin typeface="Roboto" pitchFamily="2" charset="0"/>
                <a:ea typeface="Roboto" pitchFamily="2" charset="0"/>
              </a:rPr>
              <a:t>http://www.oracle.com/technetwork/java/javase/downloads/jdk8-downloads-2133151.html</a:t>
            </a:r>
          </a:p>
          <a:p>
            <a:pPr fontAlgn="base">
              <a:lnSpc>
                <a:spcPct val="80000"/>
              </a:lnSpc>
            </a:pPr>
            <a:r>
              <a:rPr lang="en-US" sz="2600" dirty="0">
                <a:solidFill>
                  <a:schemeClr val="bg1"/>
                </a:solidFill>
                <a:latin typeface="Roboto" pitchFamily="2" charset="0"/>
                <a:ea typeface="Roboto" pitchFamily="2" charset="0"/>
              </a:rPr>
              <a:t>Spark 2.1.1 </a:t>
            </a:r>
            <a:r>
              <a:rPr lang="en-US" sz="2600" dirty="0">
                <a:solidFill>
                  <a:srgbClr val="55ADEE"/>
                </a:solidFill>
                <a:latin typeface="Roboto" pitchFamily="2" charset="0"/>
                <a:ea typeface="Roboto" pitchFamily="2" charset="0"/>
              </a:rPr>
              <a:t>https://spark.apache.org/downloads.htm </a:t>
            </a:r>
          </a:p>
          <a:p>
            <a:pPr fontAlgn="base">
              <a:lnSpc>
                <a:spcPct val="80000"/>
              </a:lnSpc>
            </a:pPr>
            <a:r>
              <a:rPr lang="en-US" sz="2600" dirty="0">
                <a:solidFill>
                  <a:schemeClr val="bg1"/>
                </a:solidFill>
                <a:latin typeface="Roboto" pitchFamily="2" charset="0"/>
                <a:ea typeface="Roboto" pitchFamily="2" charset="0"/>
              </a:rPr>
              <a:t>Python 3.6 with </a:t>
            </a:r>
            <a:r>
              <a:rPr lang="en-US" sz="2600" dirty="0" err="1">
                <a:solidFill>
                  <a:schemeClr val="bg1"/>
                </a:solidFill>
                <a:latin typeface="Roboto" pitchFamily="2" charset="0"/>
                <a:ea typeface="Roboto" pitchFamily="2" charset="0"/>
              </a:rPr>
              <a:t>Jupyter</a:t>
            </a:r>
            <a:r>
              <a:rPr lang="en-US" sz="2600" dirty="0">
                <a:solidFill>
                  <a:schemeClr val="bg1"/>
                </a:solidFill>
                <a:latin typeface="Roboto" pitchFamily="2" charset="0"/>
                <a:ea typeface="Roboto" pitchFamily="2" charset="0"/>
              </a:rPr>
              <a:t> </a:t>
            </a:r>
            <a:r>
              <a:rPr lang="en-US" sz="2600" dirty="0">
                <a:solidFill>
                  <a:srgbClr val="55ADEE"/>
                </a:solidFill>
                <a:latin typeface="Roboto" pitchFamily="2" charset="0"/>
                <a:ea typeface="Roboto" pitchFamily="2" charset="0"/>
              </a:rPr>
              <a:t>https://www.anaconda.com/download/</a:t>
            </a:r>
          </a:p>
        </p:txBody>
      </p:sp>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B6E7778-95E0-4285-A8E5-85C4833A5524}"/>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21" name="Content Placeholder 2">
            <a:extLst>
              <a:ext uri="{FF2B5EF4-FFF2-40B4-BE49-F238E27FC236}">
                <a16:creationId xmlns:a16="http://schemas.microsoft.com/office/drawing/2014/main" id="{1939AC12-5B22-46FC-8BE2-0453C426D9E9}"/>
              </a:ext>
            </a:extLst>
          </p:cNvPr>
          <p:cNvSpPr>
            <a:spLocks noGrp="1"/>
          </p:cNvSpPr>
          <p:nvPr>
            <p:ph idx="1"/>
          </p:nvPr>
        </p:nvSpPr>
        <p:spPr>
          <a:xfrm>
            <a:off x="838200" y="1565189"/>
            <a:ext cx="10515600" cy="5016843"/>
          </a:xfrm>
        </p:spPr>
        <p:txBody>
          <a:bodyPr>
            <a:normAutofit/>
          </a:bodyPr>
          <a:lstStyle/>
          <a:p>
            <a:pPr fontAlgn="base">
              <a:lnSpc>
                <a:spcPct val="80000"/>
              </a:lnSpc>
            </a:pPr>
            <a:r>
              <a:rPr lang="en-US" sz="2600" dirty="0">
                <a:solidFill>
                  <a:schemeClr val="bg1"/>
                </a:solidFill>
                <a:latin typeface="Roboto" pitchFamily="2" charset="0"/>
                <a:ea typeface="Roboto" pitchFamily="2" charset="0"/>
              </a:rPr>
              <a:t>Install Scala </a:t>
            </a:r>
            <a:r>
              <a:rPr lang="en-US" sz="2600" dirty="0">
                <a:solidFill>
                  <a:srgbClr val="55ADEE"/>
                </a:solidFill>
                <a:latin typeface="Roboto" pitchFamily="2" charset="0"/>
                <a:ea typeface="Roboto" pitchFamily="2" charset="0"/>
              </a:rPr>
              <a:t>https://www.scala-lang.org/download/</a:t>
            </a:r>
          </a:p>
          <a:p>
            <a:pPr fontAlgn="base">
              <a:lnSpc>
                <a:spcPct val="80000"/>
              </a:lnSpc>
            </a:pPr>
            <a:r>
              <a:rPr lang="en-US" sz="2600" dirty="0">
                <a:solidFill>
                  <a:schemeClr val="bg1"/>
                </a:solidFill>
                <a:latin typeface="Roboto" pitchFamily="2" charset="0"/>
                <a:ea typeface="Roboto" pitchFamily="2" charset="0"/>
              </a:rPr>
              <a:t>Install Java 8 </a:t>
            </a:r>
            <a:r>
              <a:rPr lang="en-US" sz="2600" dirty="0">
                <a:solidFill>
                  <a:srgbClr val="55ADEE"/>
                </a:solidFill>
                <a:latin typeface="Roboto" pitchFamily="2" charset="0"/>
                <a:ea typeface="Roboto" pitchFamily="2" charset="0"/>
              </a:rPr>
              <a:t>http://www.oracle.com/technetwork/java/javase/downloads/jdk8-downloads-2133151.html</a:t>
            </a:r>
          </a:p>
          <a:p>
            <a:pPr fontAlgn="base">
              <a:lnSpc>
                <a:spcPct val="80000"/>
              </a:lnSpc>
            </a:pPr>
            <a:r>
              <a:rPr lang="en-US" sz="2600" dirty="0">
                <a:solidFill>
                  <a:schemeClr val="bg1"/>
                </a:solidFill>
                <a:latin typeface="Roboto" pitchFamily="2" charset="0"/>
                <a:ea typeface="Roboto" pitchFamily="2" charset="0"/>
              </a:rPr>
              <a:t>Spark 2.1.1 </a:t>
            </a:r>
            <a:r>
              <a:rPr lang="en-US" sz="2600" dirty="0">
                <a:solidFill>
                  <a:srgbClr val="55ADEE"/>
                </a:solidFill>
                <a:latin typeface="Roboto" pitchFamily="2" charset="0"/>
                <a:ea typeface="Roboto" pitchFamily="2" charset="0"/>
              </a:rPr>
              <a:t>https://spark.apache.org/downloads.htm </a:t>
            </a:r>
          </a:p>
          <a:p>
            <a:pPr fontAlgn="base">
              <a:lnSpc>
                <a:spcPct val="80000"/>
              </a:lnSpc>
            </a:pPr>
            <a:r>
              <a:rPr lang="en-US" sz="2600" dirty="0">
                <a:solidFill>
                  <a:schemeClr val="bg1"/>
                </a:solidFill>
                <a:latin typeface="Roboto" pitchFamily="2" charset="0"/>
                <a:ea typeface="Roboto" pitchFamily="2" charset="0"/>
              </a:rPr>
              <a:t>Python 3.6 with </a:t>
            </a:r>
            <a:r>
              <a:rPr lang="en-US" sz="2600" dirty="0" err="1">
                <a:solidFill>
                  <a:schemeClr val="bg1"/>
                </a:solidFill>
                <a:latin typeface="Roboto" pitchFamily="2" charset="0"/>
                <a:ea typeface="Roboto" pitchFamily="2" charset="0"/>
              </a:rPr>
              <a:t>Jupyter</a:t>
            </a:r>
            <a:r>
              <a:rPr lang="en-US" sz="2600" dirty="0">
                <a:solidFill>
                  <a:schemeClr val="bg1"/>
                </a:solidFill>
                <a:latin typeface="Roboto" pitchFamily="2" charset="0"/>
                <a:ea typeface="Roboto" pitchFamily="2" charset="0"/>
              </a:rPr>
              <a:t> </a:t>
            </a:r>
            <a:r>
              <a:rPr lang="en-US" sz="2600" dirty="0">
                <a:solidFill>
                  <a:srgbClr val="55ADEE"/>
                </a:solidFill>
                <a:latin typeface="Roboto" pitchFamily="2" charset="0"/>
                <a:ea typeface="Roboto" pitchFamily="2" charset="0"/>
              </a:rPr>
              <a:t>https://www.anaconda.com/download/</a:t>
            </a:r>
          </a:p>
          <a:p>
            <a:pPr fontAlgn="base">
              <a:lnSpc>
                <a:spcPct val="80000"/>
              </a:lnSpc>
            </a:pPr>
            <a:r>
              <a:rPr lang="en-US" sz="2600" dirty="0">
                <a:solidFill>
                  <a:schemeClr val="bg1"/>
                </a:solidFill>
                <a:latin typeface="Roboto" pitchFamily="2" charset="0"/>
                <a:ea typeface="Roboto" pitchFamily="2" charset="0"/>
              </a:rPr>
              <a:t>(</a:t>
            </a:r>
            <a:r>
              <a:rPr lang="en-US" sz="2600" i="1" dirty="0">
                <a:solidFill>
                  <a:schemeClr val="bg1"/>
                </a:solidFill>
                <a:latin typeface="Roboto" pitchFamily="2" charset="0"/>
                <a:ea typeface="Roboto" pitchFamily="2" charset="0"/>
              </a:rPr>
              <a:t>important for Windows users</a:t>
            </a:r>
            <a:r>
              <a:rPr lang="en-US" sz="2600" dirty="0">
                <a:solidFill>
                  <a:schemeClr val="bg1"/>
                </a:solidFill>
                <a:latin typeface="Roboto" pitchFamily="2" charset="0"/>
                <a:ea typeface="Roboto" pitchFamily="2" charset="0"/>
              </a:rPr>
              <a:t>) Windows Utilities </a:t>
            </a:r>
            <a:r>
              <a:rPr lang="en-US" sz="2600" dirty="0">
                <a:solidFill>
                  <a:srgbClr val="55ADEE"/>
                </a:solidFill>
                <a:latin typeface="Roboto" pitchFamily="2" charset="0"/>
                <a:ea typeface="Roboto" pitchFamily="2" charset="0"/>
              </a:rPr>
              <a:t>https://github.com/jleetutorial/sparkTutorial/blob/winutils/winutils.exe</a:t>
            </a:r>
          </a:p>
        </p:txBody>
      </p:sp>
    </p:spTree>
    <p:extLst>
      <p:ext uri="{BB962C8B-B14F-4D97-AF65-F5344CB8AC3E}">
        <p14:creationId xmlns:p14="http://schemas.microsoft.com/office/powerpoint/2010/main" val="67635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FB5470A1-29AA-4B70-85D6-DF00E0247CD0}"/>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21" name="Content Placeholder 2">
            <a:extLst>
              <a:ext uri="{FF2B5EF4-FFF2-40B4-BE49-F238E27FC236}">
                <a16:creationId xmlns:a16="http://schemas.microsoft.com/office/drawing/2014/main" id="{A0181C09-9625-48E1-AE41-B898AA71D2F2}"/>
              </a:ext>
            </a:extLst>
          </p:cNvPr>
          <p:cNvSpPr>
            <a:spLocks noGrp="1"/>
          </p:cNvSpPr>
          <p:nvPr>
            <p:ph idx="1"/>
          </p:nvPr>
        </p:nvSpPr>
        <p:spPr>
          <a:xfrm>
            <a:off x="838200" y="1565189"/>
            <a:ext cx="10515600" cy="5016843"/>
          </a:xfrm>
        </p:spPr>
        <p:txBody>
          <a:bodyPr>
            <a:normAutofit/>
          </a:bodyPr>
          <a:lstStyle/>
          <a:p>
            <a:pPr fontAlgn="base">
              <a:lnSpc>
                <a:spcPct val="80000"/>
              </a:lnSpc>
            </a:pPr>
            <a:r>
              <a:rPr lang="en-US" sz="2600" dirty="0">
                <a:solidFill>
                  <a:schemeClr val="bg1"/>
                </a:solidFill>
                <a:latin typeface="Roboto" pitchFamily="2" charset="0"/>
                <a:ea typeface="Roboto" pitchFamily="2" charset="0"/>
              </a:rPr>
              <a:t>Install Scala </a:t>
            </a:r>
            <a:r>
              <a:rPr lang="en-US" sz="2600" dirty="0">
                <a:solidFill>
                  <a:srgbClr val="55ADEE"/>
                </a:solidFill>
                <a:latin typeface="Roboto" pitchFamily="2" charset="0"/>
                <a:ea typeface="Roboto" pitchFamily="2" charset="0"/>
              </a:rPr>
              <a:t>https://www.scala-lang.org/download/</a:t>
            </a:r>
          </a:p>
          <a:p>
            <a:pPr fontAlgn="base">
              <a:lnSpc>
                <a:spcPct val="80000"/>
              </a:lnSpc>
            </a:pPr>
            <a:r>
              <a:rPr lang="en-US" sz="2600" dirty="0">
                <a:solidFill>
                  <a:schemeClr val="bg1"/>
                </a:solidFill>
                <a:latin typeface="Roboto" pitchFamily="2" charset="0"/>
                <a:ea typeface="Roboto" pitchFamily="2" charset="0"/>
              </a:rPr>
              <a:t>Install Java 8 </a:t>
            </a:r>
            <a:r>
              <a:rPr lang="en-US" sz="2600" dirty="0">
                <a:solidFill>
                  <a:srgbClr val="55ADEE"/>
                </a:solidFill>
                <a:latin typeface="Roboto" pitchFamily="2" charset="0"/>
                <a:ea typeface="Roboto" pitchFamily="2" charset="0"/>
              </a:rPr>
              <a:t>http://www.oracle.com/technetwork/java/javase/downloads/jdk8-downloads-2133151.html</a:t>
            </a:r>
          </a:p>
          <a:p>
            <a:pPr fontAlgn="base">
              <a:lnSpc>
                <a:spcPct val="80000"/>
              </a:lnSpc>
            </a:pPr>
            <a:r>
              <a:rPr lang="en-US" sz="2600" dirty="0">
                <a:solidFill>
                  <a:schemeClr val="bg1"/>
                </a:solidFill>
                <a:latin typeface="Roboto" pitchFamily="2" charset="0"/>
                <a:ea typeface="Roboto" pitchFamily="2" charset="0"/>
              </a:rPr>
              <a:t>Spark 2.1.1 </a:t>
            </a:r>
            <a:r>
              <a:rPr lang="en-US" sz="2600" dirty="0">
                <a:solidFill>
                  <a:srgbClr val="55ADEE"/>
                </a:solidFill>
                <a:latin typeface="Roboto" pitchFamily="2" charset="0"/>
                <a:ea typeface="Roboto" pitchFamily="2" charset="0"/>
              </a:rPr>
              <a:t>https://spark.apache.org/downloads.htm </a:t>
            </a:r>
          </a:p>
          <a:p>
            <a:pPr fontAlgn="base">
              <a:lnSpc>
                <a:spcPct val="80000"/>
              </a:lnSpc>
            </a:pPr>
            <a:r>
              <a:rPr lang="en-US" sz="2600" dirty="0">
                <a:solidFill>
                  <a:schemeClr val="bg1"/>
                </a:solidFill>
                <a:latin typeface="Roboto" pitchFamily="2" charset="0"/>
                <a:ea typeface="Roboto" pitchFamily="2" charset="0"/>
              </a:rPr>
              <a:t>Python 3.6 with </a:t>
            </a:r>
            <a:r>
              <a:rPr lang="en-US" sz="2600" dirty="0" err="1">
                <a:solidFill>
                  <a:schemeClr val="bg1"/>
                </a:solidFill>
                <a:latin typeface="Roboto" pitchFamily="2" charset="0"/>
                <a:ea typeface="Roboto" pitchFamily="2" charset="0"/>
              </a:rPr>
              <a:t>Jupyter</a:t>
            </a:r>
            <a:r>
              <a:rPr lang="en-US" sz="2600" dirty="0">
                <a:solidFill>
                  <a:schemeClr val="bg1"/>
                </a:solidFill>
                <a:latin typeface="Roboto" pitchFamily="2" charset="0"/>
                <a:ea typeface="Roboto" pitchFamily="2" charset="0"/>
              </a:rPr>
              <a:t> </a:t>
            </a:r>
            <a:r>
              <a:rPr lang="en-US" sz="2600" dirty="0">
                <a:solidFill>
                  <a:srgbClr val="55ADEE"/>
                </a:solidFill>
                <a:latin typeface="Roboto" pitchFamily="2" charset="0"/>
                <a:ea typeface="Roboto" pitchFamily="2" charset="0"/>
              </a:rPr>
              <a:t>https://www.anaconda.com/download/</a:t>
            </a:r>
          </a:p>
          <a:p>
            <a:pPr fontAlgn="base">
              <a:lnSpc>
                <a:spcPct val="80000"/>
              </a:lnSpc>
            </a:pPr>
            <a:r>
              <a:rPr lang="en-US" sz="2600" dirty="0">
                <a:solidFill>
                  <a:schemeClr val="bg1"/>
                </a:solidFill>
                <a:latin typeface="Roboto" pitchFamily="2" charset="0"/>
                <a:ea typeface="Roboto" pitchFamily="2" charset="0"/>
              </a:rPr>
              <a:t>(</a:t>
            </a:r>
            <a:r>
              <a:rPr lang="en-US" sz="2600" i="1" dirty="0">
                <a:solidFill>
                  <a:schemeClr val="bg1"/>
                </a:solidFill>
                <a:latin typeface="Roboto" pitchFamily="2" charset="0"/>
                <a:ea typeface="Roboto" pitchFamily="2" charset="0"/>
              </a:rPr>
              <a:t>important for Windows users</a:t>
            </a:r>
            <a:r>
              <a:rPr lang="en-US" sz="2600" dirty="0">
                <a:solidFill>
                  <a:schemeClr val="bg1"/>
                </a:solidFill>
                <a:latin typeface="Roboto" pitchFamily="2" charset="0"/>
                <a:ea typeface="Roboto" pitchFamily="2" charset="0"/>
              </a:rPr>
              <a:t>) Windows Utilities </a:t>
            </a:r>
            <a:r>
              <a:rPr lang="en-US" sz="2600" dirty="0">
                <a:solidFill>
                  <a:srgbClr val="55ADEE"/>
                </a:solidFill>
                <a:latin typeface="Roboto" pitchFamily="2" charset="0"/>
                <a:ea typeface="Roboto" pitchFamily="2" charset="0"/>
              </a:rPr>
              <a:t>https://github.com/jleetutorial/sparkTutorial/blob/winutils/winutils.exe</a:t>
            </a:r>
          </a:p>
          <a:p>
            <a:pPr fontAlgn="base">
              <a:lnSpc>
                <a:spcPct val="80000"/>
              </a:lnSpc>
            </a:pPr>
            <a:r>
              <a:rPr lang="en-US" sz="2600" dirty="0">
                <a:solidFill>
                  <a:schemeClr val="bg1"/>
                </a:solidFill>
                <a:latin typeface="Roboto" pitchFamily="2" charset="0"/>
                <a:ea typeface="Roboto" pitchFamily="2" charset="0"/>
              </a:rPr>
              <a:t>Git </a:t>
            </a:r>
            <a:r>
              <a:rPr lang="en-US" sz="2600" dirty="0">
                <a:solidFill>
                  <a:srgbClr val="55ADEE"/>
                </a:solidFill>
                <a:latin typeface="Roboto" pitchFamily="2" charset="0"/>
                <a:ea typeface="Roboto" pitchFamily="2" charset="0"/>
              </a:rPr>
              <a:t>https://git-scm.com/downloads</a:t>
            </a:r>
          </a:p>
        </p:txBody>
      </p:sp>
    </p:spTree>
    <p:extLst>
      <p:ext uri="{BB962C8B-B14F-4D97-AF65-F5344CB8AC3E}">
        <p14:creationId xmlns:p14="http://schemas.microsoft.com/office/powerpoint/2010/main" val="2965454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643BFEAE-39E6-4F2E-B1A0-72820DDBDB33}"/>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Things to Install</a:t>
            </a:r>
          </a:p>
        </p:txBody>
      </p:sp>
      <p:sp>
        <p:nvSpPr>
          <p:cNvPr id="19" name="Content Placeholder 2">
            <a:extLst>
              <a:ext uri="{FF2B5EF4-FFF2-40B4-BE49-F238E27FC236}">
                <a16:creationId xmlns:a16="http://schemas.microsoft.com/office/drawing/2014/main" id="{2A461848-3264-43EB-AFD2-873FCC9FDC6A}"/>
              </a:ext>
            </a:extLst>
          </p:cNvPr>
          <p:cNvSpPr>
            <a:spLocks noGrp="1"/>
          </p:cNvSpPr>
          <p:nvPr>
            <p:ph idx="1"/>
          </p:nvPr>
        </p:nvSpPr>
        <p:spPr>
          <a:xfrm>
            <a:off x="838200" y="1565189"/>
            <a:ext cx="10515600" cy="5292811"/>
          </a:xfrm>
        </p:spPr>
        <p:txBody>
          <a:bodyPr>
            <a:normAutofit fontScale="92500" lnSpcReduction="10000"/>
          </a:bodyPr>
          <a:lstStyle/>
          <a:p>
            <a:pPr fontAlgn="base"/>
            <a:r>
              <a:rPr lang="en-US" dirty="0">
                <a:solidFill>
                  <a:schemeClr val="bg1"/>
                </a:solidFill>
                <a:latin typeface="Roboto" pitchFamily="2" charset="0"/>
                <a:ea typeface="Roboto" pitchFamily="2" charset="0"/>
              </a:rPr>
              <a:t>Install Scala </a:t>
            </a:r>
            <a:r>
              <a:rPr lang="en-US" dirty="0">
                <a:solidFill>
                  <a:srgbClr val="55ADEE"/>
                </a:solidFill>
                <a:latin typeface="Roboto" pitchFamily="2" charset="0"/>
                <a:ea typeface="Roboto" pitchFamily="2" charset="0"/>
              </a:rPr>
              <a:t>https://www.scala-lang.org/download/</a:t>
            </a:r>
          </a:p>
          <a:p>
            <a:pPr fontAlgn="base"/>
            <a:r>
              <a:rPr lang="en-US" dirty="0">
                <a:solidFill>
                  <a:schemeClr val="bg1"/>
                </a:solidFill>
                <a:latin typeface="Roboto" pitchFamily="2" charset="0"/>
                <a:ea typeface="Roboto" pitchFamily="2" charset="0"/>
              </a:rPr>
              <a:t>Install Java 8 </a:t>
            </a:r>
            <a:r>
              <a:rPr lang="en-US" dirty="0">
                <a:solidFill>
                  <a:srgbClr val="55ADEE"/>
                </a:solidFill>
                <a:latin typeface="Roboto" pitchFamily="2" charset="0"/>
                <a:ea typeface="Roboto" pitchFamily="2" charset="0"/>
              </a:rPr>
              <a:t>http://www.oracle.com/technetwork/java/javase/downloads/jdk8-downloads-2133151.html</a:t>
            </a:r>
          </a:p>
          <a:p>
            <a:pPr fontAlgn="base"/>
            <a:r>
              <a:rPr lang="en-US" dirty="0">
                <a:solidFill>
                  <a:schemeClr val="bg1"/>
                </a:solidFill>
                <a:latin typeface="Roboto" pitchFamily="2" charset="0"/>
                <a:ea typeface="Roboto" pitchFamily="2" charset="0"/>
              </a:rPr>
              <a:t>Spark 2.1.1 </a:t>
            </a:r>
            <a:r>
              <a:rPr lang="en-US" dirty="0">
                <a:solidFill>
                  <a:srgbClr val="55ADEE"/>
                </a:solidFill>
                <a:latin typeface="Roboto" pitchFamily="2" charset="0"/>
                <a:ea typeface="Roboto" pitchFamily="2" charset="0"/>
              </a:rPr>
              <a:t>https://spark.apache.org/downloads.htm </a:t>
            </a:r>
          </a:p>
          <a:p>
            <a:pPr fontAlgn="base"/>
            <a:r>
              <a:rPr lang="en-US" dirty="0">
                <a:solidFill>
                  <a:schemeClr val="bg1"/>
                </a:solidFill>
                <a:latin typeface="Roboto" pitchFamily="2" charset="0"/>
                <a:ea typeface="Roboto" pitchFamily="2" charset="0"/>
              </a:rPr>
              <a:t>Python 3.6 with </a:t>
            </a:r>
            <a:r>
              <a:rPr lang="en-US" dirty="0" err="1">
                <a:solidFill>
                  <a:schemeClr val="bg1"/>
                </a:solidFill>
                <a:latin typeface="Roboto" pitchFamily="2" charset="0"/>
                <a:ea typeface="Roboto" pitchFamily="2" charset="0"/>
              </a:rPr>
              <a:t>Jupyter</a:t>
            </a:r>
            <a:r>
              <a:rPr lang="en-US" dirty="0">
                <a:solidFill>
                  <a:schemeClr val="bg1"/>
                </a:solidFill>
                <a:latin typeface="Roboto" pitchFamily="2" charset="0"/>
                <a:ea typeface="Roboto" pitchFamily="2" charset="0"/>
              </a:rPr>
              <a:t> </a:t>
            </a:r>
            <a:r>
              <a:rPr lang="en-US" dirty="0">
                <a:solidFill>
                  <a:srgbClr val="55ADEE"/>
                </a:solidFill>
                <a:latin typeface="Roboto" pitchFamily="2" charset="0"/>
                <a:ea typeface="Roboto" pitchFamily="2" charset="0"/>
              </a:rPr>
              <a:t>https://www.anaconda.com/download/</a:t>
            </a:r>
          </a:p>
          <a:p>
            <a:pPr fontAlgn="base"/>
            <a:r>
              <a:rPr lang="en-US" dirty="0">
                <a:solidFill>
                  <a:schemeClr val="bg1"/>
                </a:solidFill>
                <a:latin typeface="Roboto" pitchFamily="2" charset="0"/>
                <a:ea typeface="Roboto" pitchFamily="2" charset="0"/>
              </a:rPr>
              <a:t>(</a:t>
            </a:r>
            <a:r>
              <a:rPr lang="en-US" i="1" dirty="0">
                <a:solidFill>
                  <a:schemeClr val="bg1"/>
                </a:solidFill>
                <a:latin typeface="Roboto" pitchFamily="2" charset="0"/>
                <a:ea typeface="Roboto" pitchFamily="2" charset="0"/>
              </a:rPr>
              <a:t>important for Windows users</a:t>
            </a:r>
            <a:r>
              <a:rPr lang="en-US" dirty="0">
                <a:solidFill>
                  <a:schemeClr val="bg1"/>
                </a:solidFill>
                <a:latin typeface="Roboto" pitchFamily="2" charset="0"/>
                <a:ea typeface="Roboto" pitchFamily="2" charset="0"/>
              </a:rPr>
              <a:t>) Windows Utilities </a:t>
            </a:r>
            <a:r>
              <a:rPr lang="en-US" dirty="0">
                <a:solidFill>
                  <a:srgbClr val="55ADEE"/>
                </a:solidFill>
                <a:latin typeface="Roboto" pitchFamily="2" charset="0"/>
                <a:ea typeface="Roboto" pitchFamily="2" charset="0"/>
              </a:rPr>
              <a:t>https://github.com/jleetutorial/sparkTutorial/blob/winutils/winutils.exe</a:t>
            </a:r>
          </a:p>
          <a:p>
            <a:pPr fontAlgn="base"/>
            <a:r>
              <a:rPr lang="en-US" dirty="0">
                <a:solidFill>
                  <a:schemeClr val="bg1"/>
                </a:solidFill>
                <a:latin typeface="Roboto" pitchFamily="2" charset="0"/>
                <a:ea typeface="Roboto" pitchFamily="2" charset="0"/>
              </a:rPr>
              <a:t>Git </a:t>
            </a:r>
            <a:r>
              <a:rPr lang="en-US" dirty="0">
                <a:solidFill>
                  <a:srgbClr val="55ADEE"/>
                </a:solidFill>
                <a:latin typeface="Roboto" pitchFamily="2" charset="0"/>
                <a:ea typeface="Roboto" pitchFamily="2" charset="0"/>
              </a:rPr>
              <a:t>https://git-scm.com/downloads</a:t>
            </a:r>
          </a:p>
          <a:p>
            <a:pPr fontAlgn="base"/>
            <a:r>
              <a:rPr lang="en-US" i="1" dirty="0">
                <a:solidFill>
                  <a:schemeClr val="bg1"/>
                </a:solidFill>
                <a:latin typeface="Roboto" pitchFamily="2" charset="0"/>
                <a:ea typeface="Roboto" pitchFamily="2" charset="0"/>
              </a:rPr>
              <a:t>(optional) </a:t>
            </a:r>
            <a:r>
              <a:rPr lang="en-US" dirty="0">
                <a:solidFill>
                  <a:schemeClr val="bg1"/>
                </a:solidFill>
                <a:latin typeface="Roboto" pitchFamily="2" charset="0"/>
                <a:ea typeface="Roboto" pitchFamily="2" charset="0"/>
              </a:rPr>
              <a:t>Sublime Text 3 </a:t>
            </a:r>
            <a:r>
              <a:rPr lang="en-US" dirty="0">
                <a:solidFill>
                  <a:srgbClr val="55ADEE"/>
                </a:solidFill>
                <a:latin typeface="Roboto" pitchFamily="2" charset="0"/>
                <a:ea typeface="Roboto" pitchFamily="2" charset="0"/>
              </a:rPr>
              <a:t>https://www.sublimetext.com/3 </a:t>
            </a:r>
          </a:p>
          <a:p>
            <a:pPr fontAlgn="base"/>
            <a:r>
              <a:rPr lang="en-US" dirty="0">
                <a:solidFill>
                  <a:schemeClr val="bg1"/>
                </a:solidFill>
                <a:latin typeface="Roboto" pitchFamily="2" charset="0"/>
                <a:ea typeface="Roboto" pitchFamily="2" charset="0"/>
              </a:rPr>
              <a:t>(</a:t>
            </a:r>
            <a:r>
              <a:rPr lang="en-US" i="1" dirty="0">
                <a:solidFill>
                  <a:schemeClr val="bg1"/>
                </a:solidFill>
                <a:latin typeface="Roboto" pitchFamily="2" charset="0"/>
                <a:ea typeface="Roboto" pitchFamily="2" charset="0"/>
              </a:rPr>
              <a:t>optional</a:t>
            </a:r>
            <a:r>
              <a:rPr lang="en-US" dirty="0">
                <a:solidFill>
                  <a:schemeClr val="bg1"/>
                </a:solidFill>
                <a:latin typeface="Roboto" pitchFamily="2" charset="0"/>
                <a:ea typeface="Roboto" pitchFamily="2" charset="0"/>
              </a:rPr>
              <a:t>) Microsoft Visual Studio </a:t>
            </a:r>
            <a:r>
              <a:rPr lang="en-US" dirty="0">
                <a:solidFill>
                  <a:srgbClr val="55ADEE"/>
                </a:solidFill>
                <a:latin typeface="Roboto" pitchFamily="2" charset="0"/>
                <a:ea typeface="Roboto" pitchFamily="2" charset="0"/>
              </a:rPr>
              <a:t>https://code.visualstudio.com/</a:t>
            </a:r>
          </a:p>
          <a:p>
            <a:pPr fontAlgn="base"/>
            <a:r>
              <a:rPr lang="en-US" dirty="0">
                <a:solidFill>
                  <a:schemeClr val="bg1"/>
                </a:solidFill>
                <a:latin typeface="Roboto" pitchFamily="2" charset="0"/>
                <a:ea typeface="Roboto" pitchFamily="2" charset="0"/>
              </a:rPr>
              <a:t>(</a:t>
            </a:r>
            <a:r>
              <a:rPr lang="en-US" i="1" dirty="0">
                <a:solidFill>
                  <a:schemeClr val="bg1"/>
                </a:solidFill>
                <a:latin typeface="Roboto" pitchFamily="2" charset="0"/>
                <a:ea typeface="Roboto" pitchFamily="2" charset="0"/>
              </a:rPr>
              <a:t>optional</a:t>
            </a:r>
            <a:r>
              <a:rPr lang="en-US" dirty="0">
                <a:solidFill>
                  <a:schemeClr val="bg1"/>
                </a:solidFill>
                <a:latin typeface="Roboto" pitchFamily="2" charset="0"/>
                <a:ea typeface="Roboto" pitchFamily="2" charset="0"/>
              </a:rPr>
              <a:t>) </a:t>
            </a:r>
            <a:r>
              <a:rPr lang="en-US" dirty="0" err="1">
                <a:solidFill>
                  <a:schemeClr val="bg1"/>
                </a:solidFill>
                <a:latin typeface="Roboto" pitchFamily="2" charset="0"/>
                <a:ea typeface="Roboto" pitchFamily="2" charset="0"/>
              </a:rPr>
              <a:t>PyCharm</a:t>
            </a:r>
            <a:r>
              <a:rPr lang="en-US" dirty="0">
                <a:solidFill>
                  <a:schemeClr val="bg1"/>
                </a:solidFill>
                <a:latin typeface="Roboto" pitchFamily="2" charset="0"/>
                <a:ea typeface="Roboto" pitchFamily="2" charset="0"/>
              </a:rPr>
              <a:t> </a:t>
            </a:r>
            <a:r>
              <a:rPr lang="en-US" dirty="0">
                <a:solidFill>
                  <a:srgbClr val="55ADEE"/>
                </a:solidFill>
                <a:latin typeface="Roboto" pitchFamily="2" charset="0"/>
                <a:ea typeface="Roboto" pitchFamily="2" charset="0"/>
              </a:rPr>
              <a:t>https://www.jetbrains.com/pycharm/download/</a:t>
            </a:r>
          </a:p>
        </p:txBody>
      </p:sp>
    </p:spTree>
    <p:extLst>
      <p:ext uri="{BB962C8B-B14F-4D97-AF65-F5344CB8AC3E}">
        <p14:creationId xmlns:p14="http://schemas.microsoft.com/office/powerpoint/2010/main" val="3157133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454</TotalTime>
  <Words>510</Words>
  <Application>Microsoft Office PowerPoint</Application>
  <PresentationFormat>Widescreen</PresentationFormat>
  <Paragraphs>58</Paragraphs>
  <Slides>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Roboto</vt:lpstr>
      <vt:lpstr>Office Theme</vt:lpstr>
      <vt:lpstr>Setting Up our Environment Locally</vt:lpstr>
      <vt:lpstr>Things to Install</vt:lpstr>
      <vt:lpstr>Things to Install</vt:lpstr>
      <vt:lpstr>Things to Install</vt:lpstr>
      <vt:lpstr>Things to Install</vt:lpstr>
      <vt:lpstr>Things to Install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31</cp:revision>
  <dcterms:created xsi:type="dcterms:W3CDTF">2017-10-26T16:43:38Z</dcterms:created>
  <dcterms:modified xsi:type="dcterms:W3CDTF">2017-12-22T10:50:10Z</dcterms:modified>
</cp:coreProperties>
</file>

<file path=docProps/thumbnail.jpeg>
</file>